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6" r:id="rId5"/>
    <p:sldId id="260" r:id="rId6"/>
    <p:sldId id="261" r:id="rId7"/>
    <p:sldId id="262" r:id="rId8"/>
    <p:sldId id="257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40C4-1111-4C18-ADF2-55017DC54A2E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5B2FA-C8B1-4327-B648-D4451A42AD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63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4C7088-8347-4C57-9CEF-66488A331FE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07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050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7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06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27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90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09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2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10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279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61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6DBD-A008-4DE6-A846-9969952BE3F6}" type="datetimeFigureOut">
              <a:rPr lang="da-DK" smtClean="0"/>
              <a:t>13-11-2014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05192-D23F-4112-870A-00E298CC41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4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Chapter</a:t>
            </a:r>
            <a:r>
              <a:rPr lang="da-DK" dirty="0" smtClean="0"/>
              <a:t> 14 </a:t>
            </a:r>
            <a:r>
              <a:rPr lang="da-DK" dirty="0" err="1" smtClean="0"/>
              <a:t>repeat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90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371600"/>
          </a:xfrm>
        </p:spPr>
        <p:txBody>
          <a:bodyPr/>
          <a:lstStyle/>
          <a:p>
            <a:pPr eaLnBrk="1" hangingPunct="1"/>
            <a:r>
              <a:rPr lang="en-US" smtClean="0"/>
              <a:t>14.4 </a:t>
            </a:r>
            <a:r>
              <a:rPr lang="en-US" sz="3600" smtClean="0"/>
              <a:t>Nature’s High Energy Compounds:</a:t>
            </a:r>
            <a:r>
              <a:rPr lang="en-US" smtClean="0"/>
              <a:t> </a:t>
            </a:r>
            <a:r>
              <a:rPr lang="en-US" sz="3600" smtClean="0"/>
              <a:t>Phosphoesters and Thioesters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696200" cy="3657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Phosphoric acid reacts with alcohols to produce a phosphate ester or phosphoester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The ester can then react with a second or third acid to give phosphoric acid anhydrides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ADP and ATP of biochemistry fame are important examples of phosphate esters</a:t>
            </a:r>
          </a:p>
        </p:txBody>
      </p:sp>
      <p:pic>
        <p:nvPicPr>
          <p:cNvPr id="43012" name="Picture 6" descr="14-36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50101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7848600" y="1152525"/>
            <a:ext cx="838200" cy="523875"/>
            <a:chOff x="3886200" y="5791200"/>
            <a:chExt cx="838200" cy="523220"/>
          </a:xfrm>
        </p:grpSpPr>
        <p:sp>
          <p:nvSpPr>
            <p:cNvPr id="43014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15</a:t>
              </a:r>
            </a:p>
          </p:txBody>
        </p:sp>
        <p:sp>
          <p:nvSpPr>
            <p:cNvPr id="43015" name="Isosceles Triangle 6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694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200400" y="2590800"/>
          <a:ext cx="4876800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SIS/Draw Sketch" r:id="rId3" imgW="6219720" imgH="5057640" progId="ISISServer">
                  <p:embed/>
                </p:oleObj>
              </mc:Choice>
              <mc:Fallback>
                <p:oleObj name="ISIS/Draw Sketch" r:id="rId3" imgW="6219720" imgH="50576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90800"/>
                        <a:ext cx="4876800" cy="39655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Phosphoric Acid Esters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895600" y="1828800"/>
            <a:ext cx="2895600" cy="3154363"/>
            <a:chOff x="1344" y="749"/>
            <a:chExt cx="1824" cy="1987"/>
          </a:xfrm>
        </p:grpSpPr>
        <p:sp>
          <p:nvSpPr>
            <p:cNvPr id="13322" name="Text Box 5"/>
            <p:cNvSpPr txBox="1">
              <a:spLocks noChangeArrowheads="1"/>
            </p:cNvSpPr>
            <p:nvPr/>
          </p:nvSpPr>
          <p:spPr bwMode="auto">
            <a:xfrm>
              <a:off x="1344" y="749"/>
              <a:ext cx="1515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600">
                  <a:solidFill>
                    <a:schemeClr val="tx1"/>
                  </a:solidFill>
                  <a:latin typeface="Arial" pitchFamily="34" charset="0"/>
                </a:rPr>
                <a:t>Ester bond</a:t>
              </a:r>
            </a:p>
          </p:txBody>
        </p:sp>
        <p:sp>
          <p:nvSpPr>
            <p:cNvPr id="13323" name="Line 6"/>
            <p:cNvSpPr>
              <a:spLocks noChangeShapeType="1"/>
            </p:cNvSpPr>
            <p:nvPr/>
          </p:nvSpPr>
          <p:spPr bwMode="auto">
            <a:xfrm>
              <a:off x="2832" y="1152"/>
              <a:ext cx="336" cy="158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1790700" y="3076575"/>
            <a:ext cx="3622675" cy="1858963"/>
            <a:chOff x="0" y="1282"/>
            <a:chExt cx="2653" cy="1358"/>
          </a:xfrm>
        </p:grpSpPr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0" y="1282"/>
              <a:ext cx="2653" cy="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600">
                  <a:solidFill>
                    <a:schemeClr val="tx1"/>
                  </a:solidFill>
                  <a:latin typeface="Arial" pitchFamily="34" charset="0"/>
                </a:rPr>
                <a:t>Anhydride bonds</a:t>
              </a:r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2256" y="1728"/>
              <a:ext cx="144" cy="912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3321" name="Line 10"/>
            <p:cNvSpPr>
              <a:spLocks noChangeShapeType="1"/>
            </p:cNvSpPr>
            <p:nvPr/>
          </p:nvSpPr>
          <p:spPr bwMode="auto">
            <a:xfrm>
              <a:off x="1728" y="1728"/>
              <a:ext cx="0" cy="912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13318" name="Rectangle 11"/>
          <p:cNvSpPr>
            <a:spLocks noChangeArrowheads="1"/>
          </p:cNvSpPr>
          <p:nvPr/>
        </p:nvSpPr>
        <p:spPr bwMode="auto">
          <a:xfrm rot="-5400000">
            <a:off x="-2438400" y="2743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14.4 Nature’s High Energy Compounds: </a:t>
            </a:r>
            <a:r>
              <a:rPr lang="en-US" sz="3600">
                <a:solidFill>
                  <a:schemeClr val="bg2"/>
                </a:solidFill>
              </a:rPr>
              <a:t>Phosphoesters and Thioesters</a:t>
            </a:r>
          </a:p>
        </p:txBody>
      </p:sp>
    </p:spTree>
    <p:extLst>
      <p:ext uri="{BB962C8B-B14F-4D97-AF65-F5344CB8AC3E}">
        <p14:creationId xmlns:p14="http://schemas.microsoft.com/office/powerpoint/2010/main" val="10777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Phosphate esters</a:t>
            </a:r>
          </a:p>
        </p:txBody>
      </p:sp>
      <p:pic>
        <p:nvPicPr>
          <p:cNvPr id="18435" name="Picture 3" descr="den02621_1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91890"/>
            <a:ext cx="5128171" cy="47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867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Thioesters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239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biochemistry, acetyl coenzyme A (acetyl CoA-SH) reacts with acyl groups to “activate” them for further biological reaction by forming a thioester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933575" y="2971800"/>
            <a:ext cx="7210425" cy="3649663"/>
            <a:chOff x="96" y="1392"/>
            <a:chExt cx="5598" cy="2683"/>
          </a:xfrm>
        </p:grpSpPr>
        <p:graphicFrame>
          <p:nvGraphicFramePr>
            <p:cNvPr id="14338" name="Object 5"/>
            <p:cNvGraphicFramePr>
              <a:graphicFrameLocks noChangeAspect="1"/>
            </p:cNvGraphicFramePr>
            <p:nvPr/>
          </p:nvGraphicFramePr>
          <p:xfrm>
            <a:off x="96" y="1392"/>
            <a:ext cx="5598" cy="2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ISIS/Draw Sketch" r:id="rId3" imgW="7134120" imgH="3419280" progId="ISISServer">
                    <p:embed/>
                  </p:oleObj>
                </mc:Choice>
                <mc:Fallback>
                  <p:oleObj name="ISIS/Draw Sketch" r:id="rId3" imgW="7134120" imgH="341928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392"/>
                          <a:ext cx="5598" cy="2683"/>
                        </a:xfrm>
                        <a:prstGeom prst="rect">
                          <a:avLst/>
                        </a:prstGeom>
                        <a:solidFill>
                          <a:srgbClr val="003300">
                            <a:alpha val="8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3" name="Line 6"/>
            <p:cNvSpPr>
              <a:spLocks noChangeShapeType="1"/>
            </p:cNvSpPr>
            <p:nvPr/>
          </p:nvSpPr>
          <p:spPr bwMode="auto">
            <a:xfrm>
              <a:off x="1198" y="1392"/>
              <a:ext cx="2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342" name="Rectangle 7"/>
          <p:cNvSpPr>
            <a:spLocks noChangeArrowheads="1"/>
          </p:cNvSpPr>
          <p:nvPr/>
        </p:nvSpPr>
        <p:spPr bwMode="auto">
          <a:xfrm rot="-5400000">
            <a:off x="-2438400" y="2743200"/>
            <a:ext cx="655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14.4 Nature’s High Energy Compounds: </a:t>
            </a:r>
            <a:r>
              <a:rPr lang="en-US" sz="3600">
                <a:solidFill>
                  <a:schemeClr val="bg2"/>
                </a:solidFill>
              </a:rPr>
              <a:t>Phosphoesters and Thioesters</a:t>
            </a:r>
          </a:p>
        </p:txBody>
      </p:sp>
    </p:spTree>
    <p:extLst>
      <p:ext uri="{BB962C8B-B14F-4D97-AF65-F5344CB8AC3E}">
        <p14:creationId xmlns:p14="http://schemas.microsoft.com/office/powerpoint/2010/main" val="24751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Pheromones</a:t>
            </a:r>
          </a:p>
        </p:txBody>
      </p:sp>
      <p:pic>
        <p:nvPicPr>
          <p:cNvPr id="19462" name="Picture 6" descr="den02621_un1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695450"/>
            <a:ext cx="80676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129607"/>
              </p:ext>
            </p:extLst>
          </p:nvPr>
        </p:nvGraphicFramePr>
        <p:xfrm>
          <a:off x="1906587" y="5445224"/>
          <a:ext cx="53276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S ChemDraw Drawing" r:id="rId4" imgW="5327370" imgH="978020" progId="ChemDraw.Document.6.0">
                  <p:embed/>
                </p:oleObj>
              </mc:Choice>
              <mc:Fallback>
                <p:oleObj name="CS ChemDraw Drawing" r:id="rId4" imgW="5327370" imgH="9780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6587" y="5445224"/>
                        <a:ext cx="532765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8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Pain killers</a:t>
            </a:r>
            <a:endParaRPr lang="da-DK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3863"/>
              </p:ext>
            </p:extLst>
          </p:nvPr>
        </p:nvGraphicFramePr>
        <p:xfrm>
          <a:off x="2268538" y="1625600"/>
          <a:ext cx="3752850" cy="501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S ChemDraw Drawing" r:id="rId3" imgW="3753255" imgH="5011947" progId="ChemDraw.Document.6.0">
                  <p:embed/>
                </p:oleObj>
              </mc:Choice>
              <mc:Fallback>
                <p:oleObj name="CS ChemDraw Drawing" r:id="rId3" imgW="3753255" imgH="50119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538" y="1625600"/>
                        <a:ext cx="3752850" cy="501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Painkillers</a:t>
            </a:r>
            <a:r>
              <a:rPr lang="da-DK" dirty="0" smtClean="0"/>
              <a:t> and </a:t>
            </a:r>
            <a:r>
              <a:rPr lang="da-DK" dirty="0" err="1" smtClean="0"/>
              <a:t>pheromones</a:t>
            </a:r>
            <a:endParaRPr lang="da-DK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536504" cy="581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2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Structures of Four Prostaglandins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CBBBD1"/>
                </a:solidFill>
              </a:rPr>
              <a:t>17.2 Fatty Acids</a:t>
            </a:r>
          </a:p>
        </p:txBody>
      </p:sp>
      <p:pic>
        <p:nvPicPr>
          <p:cNvPr id="19460" name="Picture 4" descr="1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066800"/>
            <a:ext cx="2009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Prostaglandin synthesis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0484" name="Picture 4" descr="bioorgextra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325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Prostaglandins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1508" name="Picture 5" descr="bioorgextra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95413"/>
            <a:ext cx="458470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7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 of fat (saponification)</a:t>
            </a:r>
          </a:p>
        </p:txBody>
      </p:sp>
      <p:pic>
        <p:nvPicPr>
          <p:cNvPr id="16387" name="Picture 4" descr="den02621_14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54175"/>
            <a:ext cx="8763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Micelle formation (soap action)</a:t>
            </a:r>
          </a:p>
        </p:txBody>
      </p:sp>
      <p:pic>
        <p:nvPicPr>
          <p:cNvPr id="17411" name="Picture 3" descr="den02621_1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1682"/>
            <a:ext cx="7302773" cy="479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Detergents</a:t>
            </a: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76357"/>
            <a:ext cx="6628419" cy="569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54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Condensation polymers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060848"/>
            <a:ext cx="997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/>
              <a:t>PETE</a:t>
            </a:r>
          </a:p>
          <a:p>
            <a:r>
              <a:rPr lang="da-DK" sz="3200" dirty="0" smtClean="0"/>
              <a:t>PEN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076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10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Condensation Polymers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7340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Polyesters are condensation polymers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They are formed by eliminating a small molecule (</a:t>
            </a:r>
            <a:r>
              <a:rPr lang="en-US" sz="2800" i="1" smtClean="0"/>
              <a:t>e.g.,</a:t>
            </a:r>
            <a:r>
              <a:rPr lang="en-US" sz="2800" smtClean="0"/>
              <a:t> H</a:t>
            </a:r>
            <a:r>
              <a:rPr lang="en-US" sz="3600" baseline="-25000" smtClean="0"/>
              <a:t>2</a:t>
            </a:r>
            <a:r>
              <a:rPr lang="en-US" sz="2800" smtClean="0"/>
              <a:t>O) when combining: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smtClean="0"/>
              <a:t>Diacid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400" smtClean="0"/>
              <a:t>Diol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800" smtClean="0"/>
              <a:t>Each of the combining molecules has two reactive functional groups, highlighted in red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14.2 Esters</a:t>
            </a: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3629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Polethylene terphthalate, PETE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19200" y="1066800"/>
          <a:ext cx="7697788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SIS/Draw Sketch" r:id="rId3" imgW="7162560" imgH="1218960" progId="ISISServer">
                  <p:embed/>
                </p:oleObj>
              </mc:Choice>
              <mc:Fallback>
                <p:oleObj name="ISIS/Draw Sketch" r:id="rId3" imgW="7162560" imgH="12189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7697788" cy="1309688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600200" y="1752600"/>
            <a:ext cx="3052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Terphthalic acid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5867400" y="1752600"/>
            <a:ext cx="2760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1,2-ethanediol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743200" y="4119563"/>
          <a:ext cx="46482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SIS/Draw Sketch" r:id="rId5" imgW="5276520" imgH="1552320" progId="ISISServer">
                  <p:embed/>
                </p:oleObj>
              </mc:Choice>
              <mc:Fallback>
                <p:oleObj name="ISIS/Draw Sketch" r:id="rId5" imgW="5276520" imgH="15523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9563"/>
                        <a:ext cx="4648200" cy="1214437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7427913" y="3962400"/>
            <a:ext cx="1716087" cy="10160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chemeClr val="tx1"/>
                </a:solidFill>
                <a:latin typeface="Arial" pitchFamily="34" charset="0"/>
              </a:rPr>
              <a:t>Continued condensation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</a:rPr>
              <a:t>at each end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124200" y="5410200"/>
            <a:ext cx="4168775" cy="4572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Repeating unit of the polymer</a:t>
            </a: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2590800" y="2487613"/>
          <a:ext cx="5224463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SIS/Draw Sketch" r:id="rId7" imgW="5295600" imgH="1571400" progId="ISISServer">
                  <p:embed/>
                </p:oleObj>
              </mc:Choice>
              <mc:Fallback>
                <p:oleObj name="ISIS/Draw Sketch" r:id="rId7" imgW="5295600" imgH="15714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87613"/>
                        <a:ext cx="5224463" cy="1550987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 rot="-5400000">
            <a:off x="-2857500" y="29337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a-DK">
              <a:solidFill>
                <a:schemeClr val="bg2"/>
              </a:solidFill>
            </a:endParaRPr>
          </a:p>
        </p:txBody>
      </p:sp>
      <p:sp>
        <p:nvSpPr>
          <p:cNvPr id="231435" name="Rectangle 11"/>
          <p:cNvSpPr>
            <a:spLocks noChangeArrowheads="1"/>
          </p:cNvSpPr>
          <p:nvPr/>
        </p:nvSpPr>
        <p:spPr bwMode="auto">
          <a:xfrm>
            <a:off x="152400" y="3429000"/>
            <a:ext cx="23622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PETE is used in: 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Mylar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Plastic bottles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Polyester fabric</a:t>
            </a:r>
          </a:p>
        </p:txBody>
      </p:sp>
    </p:spTree>
    <p:extLst>
      <p:ext uri="{BB962C8B-B14F-4D97-AF65-F5344CB8AC3E}">
        <p14:creationId xmlns:p14="http://schemas.microsoft.com/office/powerpoint/2010/main" val="39909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PEN</a:t>
            </a:r>
            <a:endParaRPr lang="da-DK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450814"/>
              </p:ext>
            </p:extLst>
          </p:nvPr>
        </p:nvGraphicFramePr>
        <p:xfrm>
          <a:off x="3090863" y="2598738"/>
          <a:ext cx="296227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S ChemDraw Drawing" r:id="rId3" imgW="2962170" imgH="1660854" progId="ChemDraw.Document.6.0">
                  <p:embed/>
                </p:oleObj>
              </mc:Choice>
              <mc:Fallback>
                <p:oleObj name="CS ChemDraw Drawing" r:id="rId3" imgW="2962170" imgH="16608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0863" y="2598738"/>
                        <a:ext cx="2962275" cy="166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Polymers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42" name="Picture 2" descr="C:\Users\poulerik\AppData\Local\Microsoft\Windows\Temporary Internet Files\Content.Outlook\KIB2HLGK\Scan-141113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03" y="1484784"/>
            <a:ext cx="5345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98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211</Words>
  <Application>Microsoft Office PowerPoint</Application>
  <PresentationFormat>On-screen Show (4:3)</PresentationFormat>
  <Paragraphs>47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CS ChemDraw Drawing</vt:lpstr>
      <vt:lpstr>ISIS/Draw Sketch</vt:lpstr>
      <vt:lpstr>Chapter 14 repeat</vt:lpstr>
      <vt:lpstr>Hydrolysis of fat (saponification)</vt:lpstr>
      <vt:lpstr>Micelle formation (soap action)</vt:lpstr>
      <vt:lpstr>Detergents</vt:lpstr>
      <vt:lpstr>Condensation polymers</vt:lpstr>
      <vt:lpstr>Condensation Polymers</vt:lpstr>
      <vt:lpstr>Polethylene terphthalate, PETE</vt:lpstr>
      <vt:lpstr>PEN</vt:lpstr>
      <vt:lpstr>Polymers</vt:lpstr>
      <vt:lpstr>14.4 Nature’s High Energy Compounds: Phosphoesters and Thioesters</vt:lpstr>
      <vt:lpstr>Phosphoric Acid Esters</vt:lpstr>
      <vt:lpstr>Phosphate esters</vt:lpstr>
      <vt:lpstr>Thioesters</vt:lpstr>
      <vt:lpstr>Pheromones</vt:lpstr>
      <vt:lpstr>Pain killers</vt:lpstr>
      <vt:lpstr>Painkillers and pheromones</vt:lpstr>
      <vt:lpstr>Structures of Four Prostaglandins</vt:lpstr>
      <vt:lpstr>Prostaglandin synthesis</vt:lpstr>
      <vt:lpstr>Prostaglandins</vt:lpstr>
    </vt:vector>
  </TitlesOfParts>
  <Company>Roskilde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repeat</dc:title>
  <dc:creator>Poul Erik Hansen</dc:creator>
  <cp:lastModifiedBy>Poul Erik Hansen</cp:lastModifiedBy>
  <cp:revision>2</cp:revision>
  <dcterms:created xsi:type="dcterms:W3CDTF">2014-11-13T10:26:54Z</dcterms:created>
  <dcterms:modified xsi:type="dcterms:W3CDTF">2014-11-13T11:47:38Z</dcterms:modified>
</cp:coreProperties>
</file>